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  <p:sldId id="267" r:id="rId13"/>
    <p:sldId id="264" r:id="rId14"/>
    <p:sldId id="265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9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hyperlink" Target="https://drive.google.com/file/d/1OsgywLJ_LSmgTjiAnKupZQzLFgqARlax/view" TargetMode="Externa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98571"/>
            <a:ext cx="7477601" cy="24995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Respiratory Ailments: Air Pollution &amp; other risk factors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731424"/>
            <a:ext cx="7477601" cy="6053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presentation by Group 1, MTH208</a:t>
            </a:r>
            <a:endParaRPr lang="en-US" sz="175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Instructor: Prof. </a:t>
            </a:r>
            <a:r>
              <a:rPr lang="en-US" sz="17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Dootika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Vats</a:t>
            </a:r>
            <a:endParaRPr lang="en-US" sz="175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603319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Date: 9th November, 2023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833199" y="595872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3447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42029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3548182" y="464701"/>
            <a:ext cx="3370421" cy="5266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145"/>
              </a:lnSpc>
              <a:buNone/>
            </a:pPr>
            <a:r>
              <a:rPr lang="en-US" sz="437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Video Demonstration</a:t>
            </a:r>
            <a:endParaRPr lang="en-US" sz="4370" dirty="0"/>
          </a:p>
        </p:txBody>
      </p:sp>
      <p:sp>
        <p:nvSpPr>
          <p:cNvPr id="6" name="Text 2"/>
          <p:cNvSpPr/>
          <p:nvPr/>
        </p:nvSpPr>
        <p:spPr>
          <a:xfrm>
            <a:off x="3548182" y="5216604"/>
            <a:ext cx="7533918" cy="2695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25"/>
              </a:lnSpc>
              <a:buNone/>
            </a:pPr>
            <a:endParaRPr lang="en-US" sz="1600" dirty="0"/>
          </a:p>
        </p:txBody>
      </p:sp>
      <p:pic>
        <p:nvPicPr>
          <p:cNvPr id="5" name="Final (1) (1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547" y="1189266"/>
            <a:ext cx="13003305" cy="6718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28305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Conclusions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833199" y="19295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84052" y="1971199"/>
            <a:ext cx="1981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4"/>
          <p:cNvSpPr/>
          <p:nvPr/>
        </p:nvSpPr>
        <p:spPr>
          <a:xfrm>
            <a:off x="1555313" y="2005846"/>
            <a:ext cx="29032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Identified Associations</a:t>
            </a:r>
            <a:endParaRPr lang="en-US" sz="2185" dirty="0"/>
          </a:p>
        </p:txBody>
      </p:sp>
      <p:sp>
        <p:nvSpPr>
          <p:cNvPr id="9" name="Text 5"/>
          <p:cNvSpPr/>
          <p:nvPr/>
        </p:nvSpPr>
        <p:spPr>
          <a:xfrm>
            <a:off x="1555313" y="2575203"/>
            <a:ext cx="67554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Between air pollution, household factors, and respiratory illnesses in India.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368177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984052" y="3723442"/>
            <a:ext cx="1981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8"/>
          <p:cNvSpPr/>
          <p:nvPr/>
        </p:nvSpPr>
        <p:spPr>
          <a:xfrm>
            <a:off x="1555313" y="3758089"/>
            <a:ext cx="29032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Targeted Interventions</a:t>
            </a:r>
            <a:endParaRPr lang="en-US" sz="2185" dirty="0"/>
          </a:p>
        </p:txBody>
      </p:sp>
      <p:sp>
        <p:nvSpPr>
          <p:cNvPr id="13" name="Text 9"/>
          <p:cNvSpPr/>
          <p:nvPr/>
        </p:nvSpPr>
        <p:spPr>
          <a:xfrm>
            <a:off x="1555313" y="4327446"/>
            <a:ext cx="675548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improving clean cooking fuel usage and reducing tobacco consumption, we can potentially mitigate the impact of respiratory illnesses and enhance public health outcomes in India.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78941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984052" y="5831086"/>
            <a:ext cx="1981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1555313" y="5865733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Further Research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1555313" y="6435090"/>
            <a:ext cx="675548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However, it is essential to acknowledge the limitations of our analysis, such as the reliance on correlational data, and to conduct further research to establish causality.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812030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Q&amp;A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2348389" y="5839658"/>
            <a:ext cx="993350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your attention!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46792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9940" y="1544836"/>
            <a:ext cx="3752493" cy="58638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615"/>
              </a:lnSpc>
              <a:buNone/>
            </a:pPr>
            <a:r>
              <a:rPr lang="en-US" sz="369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Motivation</a:t>
            </a:r>
            <a:endParaRPr lang="en-US" sz="3695" dirty="0"/>
          </a:p>
        </p:txBody>
      </p:sp>
      <p:sp>
        <p:nvSpPr>
          <p:cNvPr id="6" name="Shape 2"/>
          <p:cNvSpPr/>
          <p:nvPr/>
        </p:nvSpPr>
        <p:spPr>
          <a:xfrm>
            <a:off x="6189940" y="2559129"/>
            <a:ext cx="422077" cy="422077"/>
          </a:xfrm>
          <a:prstGeom prst="roundRect">
            <a:avLst>
              <a:gd name="adj" fmla="val 80016"/>
            </a:avLst>
          </a:prstGeom>
          <a:solidFill>
            <a:srgbClr val="00002E"/>
          </a:solidFill>
          <a:ln w="23336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317099" y="2594253"/>
            <a:ext cx="167640" cy="351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70"/>
              </a:lnSpc>
              <a:buNone/>
            </a:pPr>
            <a:r>
              <a:rPr lang="en-US" sz="221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215" dirty="0"/>
          </a:p>
        </p:txBody>
      </p:sp>
      <p:sp>
        <p:nvSpPr>
          <p:cNvPr id="8" name="Text 4"/>
          <p:cNvSpPr/>
          <p:nvPr/>
        </p:nvSpPr>
        <p:spPr>
          <a:xfrm>
            <a:off x="6799540" y="2623542"/>
            <a:ext cx="1876187" cy="2931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84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Major Concern</a:t>
            </a:r>
            <a:endParaRPr lang="en-US" sz="1845" dirty="0"/>
          </a:p>
        </p:txBody>
      </p:sp>
      <p:sp>
        <p:nvSpPr>
          <p:cNvPr id="9" name="Text 5"/>
          <p:cNvSpPr/>
          <p:nvPr/>
        </p:nvSpPr>
        <p:spPr>
          <a:xfrm>
            <a:off x="6799540" y="3104198"/>
            <a:ext cx="3165158" cy="150078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5"/>
              </a:lnSpc>
              <a:buNone/>
            </a:pPr>
            <a:r>
              <a:rPr lang="en-US" sz="14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India, respiratory illnesses have become a major concern. 10.38% of total deaths in India were due to lung disease as per WHO data published in 2020.</a:t>
            </a:r>
            <a:endParaRPr lang="en-US" sz="1475" dirty="0"/>
          </a:p>
        </p:txBody>
      </p:sp>
      <p:sp>
        <p:nvSpPr>
          <p:cNvPr id="10" name="Shape 6"/>
          <p:cNvSpPr/>
          <p:nvPr/>
        </p:nvSpPr>
        <p:spPr>
          <a:xfrm>
            <a:off x="10152221" y="2559129"/>
            <a:ext cx="422077" cy="422077"/>
          </a:xfrm>
          <a:prstGeom prst="roundRect">
            <a:avLst>
              <a:gd name="adj" fmla="val 80016"/>
            </a:avLst>
          </a:prstGeom>
          <a:solidFill>
            <a:srgbClr val="00002E"/>
          </a:solidFill>
          <a:ln w="23336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0279380" y="2594253"/>
            <a:ext cx="167640" cy="351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70"/>
              </a:lnSpc>
              <a:buNone/>
            </a:pPr>
            <a:r>
              <a:rPr lang="en-US" sz="221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215" dirty="0"/>
          </a:p>
        </p:txBody>
      </p:sp>
      <p:sp>
        <p:nvSpPr>
          <p:cNvPr id="12" name="Text 8"/>
          <p:cNvSpPr/>
          <p:nvPr/>
        </p:nvSpPr>
        <p:spPr>
          <a:xfrm>
            <a:off x="10761821" y="2623542"/>
            <a:ext cx="2811780" cy="2931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84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Exploring the Relationship</a:t>
            </a:r>
            <a:endParaRPr lang="en-US" sz="1845" dirty="0"/>
          </a:p>
        </p:txBody>
      </p:sp>
      <p:sp>
        <p:nvSpPr>
          <p:cNvPr id="13" name="Text 9"/>
          <p:cNvSpPr/>
          <p:nvPr/>
        </p:nvSpPr>
        <p:spPr>
          <a:xfrm>
            <a:off x="10761821" y="3104198"/>
            <a:ext cx="3165158" cy="120062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5"/>
              </a:lnSpc>
              <a:buNone/>
            </a:pPr>
            <a:r>
              <a:rPr lang="en-US" sz="14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aims to explore the relationship between respiratory illnesses and risk factors such as air pollution in various states and cities</a:t>
            </a:r>
            <a:endParaRPr lang="en-US" sz="1475" dirty="0"/>
          </a:p>
        </p:txBody>
      </p:sp>
      <p:sp>
        <p:nvSpPr>
          <p:cNvPr id="14" name="Shape 10"/>
          <p:cNvSpPr/>
          <p:nvPr/>
        </p:nvSpPr>
        <p:spPr>
          <a:xfrm>
            <a:off x="6189940" y="4939070"/>
            <a:ext cx="422077" cy="422077"/>
          </a:xfrm>
          <a:prstGeom prst="roundRect">
            <a:avLst>
              <a:gd name="adj" fmla="val 80016"/>
            </a:avLst>
          </a:prstGeom>
          <a:solidFill>
            <a:srgbClr val="00002E"/>
          </a:solidFill>
          <a:ln w="23336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6317099" y="4974193"/>
            <a:ext cx="167640" cy="351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70"/>
              </a:lnSpc>
              <a:buNone/>
            </a:pPr>
            <a:r>
              <a:rPr lang="en-US" sz="221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215" dirty="0"/>
          </a:p>
        </p:txBody>
      </p:sp>
      <p:sp>
        <p:nvSpPr>
          <p:cNvPr id="16" name="Text 12"/>
          <p:cNvSpPr/>
          <p:nvPr/>
        </p:nvSpPr>
        <p:spPr>
          <a:xfrm>
            <a:off x="6799540" y="5003483"/>
            <a:ext cx="1876187" cy="2931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84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Analysis</a:t>
            </a:r>
            <a:endParaRPr lang="en-US" sz="1845" dirty="0"/>
          </a:p>
        </p:txBody>
      </p:sp>
      <p:sp>
        <p:nvSpPr>
          <p:cNvPr id="17" name="Text 13"/>
          <p:cNvSpPr/>
          <p:nvPr/>
        </p:nvSpPr>
        <p:spPr>
          <a:xfrm>
            <a:off x="6799540" y="5484138"/>
            <a:ext cx="3165158" cy="120062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5"/>
              </a:lnSpc>
              <a:buNone/>
            </a:pPr>
            <a:r>
              <a:rPr lang="en-US" sz="14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analyzing various datasets and conducting statistical analysis, we can gain valuable insights into the factors that contribute to respiratory illnesses.</a:t>
            </a:r>
            <a:endParaRPr lang="en-US" sz="1475" dirty="0"/>
          </a:p>
        </p:txBody>
      </p:sp>
      <p:sp>
        <p:nvSpPr>
          <p:cNvPr id="18" name="Shape 14"/>
          <p:cNvSpPr/>
          <p:nvPr/>
        </p:nvSpPr>
        <p:spPr>
          <a:xfrm>
            <a:off x="10152221" y="4939070"/>
            <a:ext cx="422077" cy="422077"/>
          </a:xfrm>
          <a:prstGeom prst="roundRect">
            <a:avLst>
              <a:gd name="adj" fmla="val 80016"/>
            </a:avLst>
          </a:prstGeom>
          <a:solidFill>
            <a:srgbClr val="00002E"/>
          </a:solidFill>
          <a:ln w="23336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10279380" y="4974193"/>
            <a:ext cx="167640" cy="351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70"/>
              </a:lnSpc>
              <a:buNone/>
            </a:pPr>
            <a:r>
              <a:rPr lang="en-US" sz="2215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215" dirty="0"/>
          </a:p>
        </p:txBody>
      </p:sp>
      <p:sp>
        <p:nvSpPr>
          <p:cNvPr id="20" name="Text 16"/>
          <p:cNvSpPr/>
          <p:nvPr/>
        </p:nvSpPr>
        <p:spPr>
          <a:xfrm>
            <a:off x="10761821" y="5003483"/>
            <a:ext cx="2164080" cy="2931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845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Intersting Questions</a:t>
            </a:r>
            <a:endParaRPr lang="en-US" sz="1845" dirty="0"/>
          </a:p>
        </p:txBody>
      </p:sp>
      <p:sp>
        <p:nvSpPr>
          <p:cNvPr id="21" name="Text 17"/>
          <p:cNvSpPr/>
          <p:nvPr/>
        </p:nvSpPr>
        <p:spPr>
          <a:xfrm>
            <a:off x="10761821" y="5484138"/>
            <a:ext cx="3165158" cy="6003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5"/>
              </a:lnSpc>
              <a:buNone/>
            </a:pPr>
            <a:r>
              <a:rPr lang="en-US" sz="14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any interesting questions, we encounter along the way :)</a:t>
            </a:r>
            <a:endParaRPr lang="en-US" sz="14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364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62200" y="780693"/>
            <a:ext cx="4431625" cy="69246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6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Sources</a:t>
            </a:r>
            <a:endParaRPr lang="en-US" sz="4360" dirty="0"/>
          </a:p>
        </p:txBody>
      </p:sp>
      <p:sp>
        <p:nvSpPr>
          <p:cNvPr id="5" name="Text 2"/>
          <p:cNvSpPr/>
          <p:nvPr/>
        </p:nvSpPr>
        <p:spPr>
          <a:xfrm>
            <a:off x="2362200" y="1805464"/>
            <a:ext cx="9906000" cy="708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0"/>
              </a:lnSpc>
              <a:buNone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order to investigate the relationship between respiratory illnesses, air pollution, and household factors, we utilized several datasets:</a:t>
            </a:r>
            <a:endParaRPr lang="en-US" sz="1745" dirty="0"/>
          </a:p>
        </p:txBody>
      </p:sp>
      <p:sp>
        <p:nvSpPr>
          <p:cNvPr id="6" name="Shape 3"/>
          <p:cNvSpPr/>
          <p:nvPr/>
        </p:nvSpPr>
        <p:spPr>
          <a:xfrm>
            <a:off x="2362200" y="2763560"/>
            <a:ext cx="3154323" cy="3043118"/>
          </a:xfrm>
          <a:prstGeom prst="roundRect">
            <a:avLst>
              <a:gd name="adj" fmla="val 13107"/>
            </a:avLst>
          </a:prstGeom>
          <a:solidFill>
            <a:srgbClr val="00002E"/>
          </a:solidFill>
          <a:ln w="27622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611398" y="3012758"/>
            <a:ext cx="2293620" cy="3461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Prevalence of ARI</a:t>
            </a:r>
            <a:endParaRPr lang="en-US" sz="2180" dirty="0"/>
          </a:p>
        </p:txBody>
      </p:sp>
      <p:sp>
        <p:nvSpPr>
          <p:cNvPr id="8" name="Text 5"/>
          <p:cNvSpPr/>
          <p:nvPr/>
        </p:nvSpPr>
        <p:spPr>
          <a:xfrm>
            <a:off x="2651700" y="4051102"/>
            <a:ext cx="2655927" cy="708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0"/>
              </a:lnSpc>
              <a:buNone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children under the age of 5</a:t>
            </a:r>
            <a:endParaRPr lang="en-US" sz="1745" dirty="0"/>
          </a:p>
        </p:txBody>
      </p:sp>
      <p:sp>
        <p:nvSpPr>
          <p:cNvPr id="10" name="Shape 6"/>
          <p:cNvSpPr/>
          <p:nvPr/>
        </p:nvSpPr>
        <p:spPr>
          <a:xfrm>
            <a:off x="5738098" y="2763560"/>
            <a:ext cx="3154323" cy="3043118"/>
          </a:xfrm>
          <a:prstGeom prst="roundRect">
            <a:avLst>
              <a:gd name="adj" fmla="val 13107"/>
            </a:avLst>
          </a:prstGeom>
          <a:solidFill>
            <a:srgbClr val="00002E"/>
          </a:solidFill>
          <a:ln w="27622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987296" y="3012758"/>
            <a:ext cx="2651760" cy="3461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Household Variables</a:t>
            </a:r>
            <a:endParaRPr lang="en-US" sz="2180" dirty="0"/>
          </a:p>
        </p:txBody>
      </p:sp>
      <p:sp>
        <p:nvSpPr>
          <p:cNvPr id="12" name="Text 8"/>
          <p:cNvSpPr/>
          <p:nvPr/>
        </p:nvSpPr>
        <p:spPr>
          <a:xfrm>
            <a:off x="6341745" y="3608070"/>
            <a:ext cx="2301478" cy="3544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790"/>
              </a:lnSpc>
              <a:buSzPct val="100000"/>
              <a:buChar char="•"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Literacy rates</a:t>
            </a:r>
            <a:endParaRPr lang="en-US" sz="1745" dirty="0"/>
          </a:p>
        </p:txBody>
      </p:sp>
      <p:sp>
        <p:nvSpPr>
          <p:cNvPr id="13" name="Text 9"/>
          <p:cNvSpPr/>
          <p:nvPr/>
        </p:nvSpPr>
        <p:spPr>
          <a:xfrm>
            <a:off x="6341745" y="3962202"/>
            <a:ext cx="2301478" cy="708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790"/>
              </a:lnSpc>
              <a:buSzPct val="100000"/>
              <a:buChar char="•"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of clean cooking fuel</a:t>
            </a:r>
            <a:endParaRPr lang="en-US" sz="1745" dirty="0"/>
          </a:p>
        </p:txBody>
      </p:sp>
      <p:sp>
        <p:nvSpPr>
          <p:cNvPr id="14" name="Text 10"/>
          <p:cNvSpPr/>
          <p:nvPr/>
        </p:nvSpPr>
        <p:spPr>
          <a:xfrm>
            <a:off x="6341745" y="4640302"/>
            <a:ext cx="2301478" cy="708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790"/>
              </a:lnSpc>
              <a:buSzPct val="100000"/>
              <a:buChar char="•"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Tobacco usage in men and women</a:t>
            </a:r>
            <a:endParaRPr lang="en-US" sz="1745" dirty="0"/>
          </a:p>
        </p:txBody>
      </p:sp>
      <p:sp>
        <p:nvSpPr>
          <p:cNvPr id="15" name="Shape 11"/>
          <p:cNvSpPr/>
          <p:nvPr/>
        </p:nvSpPr>
        <p:spPr>
          <a:xfrm>
            <a:off x="9113996" y="2763560"/>
            <a:ext cx="3154323" cy="3043118"/>
          </a:xfrm>
          <a:prstGeom prst="roundRect">
            <a:avLst>
              <a:gd name="adj" fmla="val 13107"/>
            </a:avLst>
          </a:prstGeom>
          <a:solidFill>
            <a:srgbClr val="00002E"/>
          </a:solidFill>
          <a:ln w="27622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9363194" y="3012758"/>
            <a:ext cx="2286000" cy="3461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Air Pollution Data</a:t>
            </a:r>
            <a:endParaRPr lang="en-US" sz="2180" dirty="0"/>
          </a:p>
        </p:txBody>
      </p:sp>
      <p:sp>
        <p:nvSpPr>
          <p:cNvPr id="17" name="Text 13"/>
          <p:cNvSpPr/>
          <p:nvPr/>
        </p:nvSpPr>
        <p:spPr>
          <a:xfrm>
            <a:off x="9363194" y="3580448"/>
            <a:ext cx="2655927" cy="106334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0"/>
              </a:lnSpc>
              <a:buNone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NO2, SO2, PM2.5, and PM10 levels for different cities in India in the year 2011</a:t>
            </a:r>
            <a:endParaRPr lang="en-US" sz="1745" dirty="0"/>
          </a:p>
        </p:txBody>
      </p:sp>
      <p:sp>
        <p:nvSpPr>
          <p:cNvPr id="18" name="Shape 14"/>
          <p:cNvSpPr/>
          <p:nvPr/>
        </p:nvSpPr>
        <p:spPr>
          <a:xfrm>
            <a:off x="2362200" y="6028253"/>
            <a:ext cx="9906000" cy="1420535"/>
          </a:xfrm>
          <a:prstGeom prst="roundRect">
            <a:avLst>
              <a:gd name="adj" fmla="val 28077"/>
            </a:avLst>
          </a:prstGeom>
          <a:solidFill>
            <a:srgbClr val="00002E"/>
          </a:solidFill>
          <a:ln w="27622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2611398" y="6277451"/>
            <a:ext cx="3009900" cy="3461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Total Deaths and Cases</a:t>
            </a:r>
            <a:endParaRPr lang="en-US" sz="2180" dirty="0"/>
          </a:p>
        </p:txBody>
      </p:sp>
      <p:sp>
        <p:nvSpPr>
          <p:cNvPr id="20" name="Text 16"/>
          <p:cNvSpPr/>
          <p:nvPr/>
        </p:nvSpPr>
        <p:spPr>
          <a:xfrm>
            <a:off x="2611398" y="6845141"/>
            <a:ext cx="9407604" cy="3544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0"/>
              </a:lnSpc>
              <a:buNone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Due to respiratory illnesses statewise</a:t>
            </a:r>
            <a:endParaRPr lang="en-US" sz="174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3" y="77004"/>
            <a:ext cx="14630400" cy="8152596"/>
          </a:xfrm>
          <a:prstGeom prst="rect">
            <a:avLst/>
          </a:prstGeom>
          <a:solidFill>
            <a:srgbClr val="00002E">
              <a:alpha val="75000"/>
            </a:srgbClr>
          </a:solidFill>
          <a:ln w="38814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 sz="2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0" y="409873"/>
            <a:ext cx="6953488" cy="2659499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305556" y="3262074"/>
            <a:ext cx="19407" cy="2625685"/>
          </a:xfrm>
          <a:prstGeom prst="rect">
            <a:avLst/>
          </a:prstGeom>
          <a:solidFill>
            <a:srgbClr val="262654"/>
          </a:solidFill>
        </p:spPr>
        <p:txBody>
          <a:bodyPr/>
          <a:lstStyle/>
          <a:p>
            <a:endParaRPr lang="en-US" sz="2500"/>
          </a:p>
        </p:txBody>
      </p:sp>
      <p:sp>
        <p:nvSpPr>
          <p:cNvPr id="6" name="Shape 2"/>
          <p:cNvSpPr/>
          <p:nvPr/>
        </p:nvSpPr>
        <p:spPr>
          <a:xfrm>
            <a:off x="7490162" y="3548717"/>
            <a:ext cx="544354" cy="19407"/>
          </a:xfrm>
          <a:prstGeom prst="rect">
            <a:avLst/>
          </a:prstGeom>
          <a:solidFill>
            <a:srgbClr val="F2B42D"/>
          </a:solidFill>
        </p:spPr>
        <p:txBody>
          <a:bodyPr/>
          <a:lstStyle/>
          <a:p>
            <a:endParaRPr lang="en-US" sz="2500"/>
          </a:p>
        </p:txBody>
      </p:sp>
      <p:sp>
        <p:nvSpPr>
          <p:cNvPr id="7" name="Shape 3"/>
          <p:cNvSpPr/>
          <p:nvPr/>
        </p:nvSpPr>
        <p:spPr>
          <a:xfrm>
            <a:off x="7140238" y="3383518"/>
            <a:ext cx="349925" cy="349925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19407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 sz="2500"/>
          </a:p>
        </p:txBody>
      </p:sp>
      <p:sp>
        <p:nvSpPr>
          <p:cNvPr id="8" name="Text 4"/>
          <p:cNvSpPr/>
          <p:nvPr/>
        </p:nvSpPr>
        <p:spPr>
          <a:xfrm>
            <a:off x="7246560" y="3412569"/>
            <a:ext cx="13716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50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8170664" y="3417570"/>
            <a:ext cx="1555313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15"/>
              </a:lnSpc>
              <a:buNone/>
            </a:pPr>
            <a:r>
              <a:rPr lang="en-US" sz="250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Scraping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8419386" y="3835479"/>
            <a:ext cx="237255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data.gov.in 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8419386" y="4319259"/>
            <a:ext cx="237255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8419386" y="4812624"/>
            <a:ext cx="237255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csv, excel </a:t>
            </a:r>
            <a:endParaRPr lang="en-US" sz="2500" dirty="0"/>
          </a:p>
        </p:txBody>
      </p:sp>
      <p:sp>
        <p:nvSpPr>
          <p:cNvPr id="13" name="Shape 9"/>
          <p:cNvSpPr/>
          <p:nvPr/>
        </p:nvSpPr>
        <p:spPr>
          <a:xfrm>
            <a:off x="6595884" y="4326315"/>
            <a:ext cx="544354" cy="19407"/>
          </a:xfrm>
          <a:prstGeom prst="rect">
            <a:avLst/>
          </a:prstGeom>
          <a:solidFill>
            <a:srgbClr val="D7425E"/>
          </a:solidFill>
        </p:spPr>
        <p:txBody>
          <a:bodyPr/>
          <a:lstStyle/>
          <a:p>
            <a:endParaRPr lang="en-US" sz="2500"/>
          </a:p>
        </p:txBody>
      </p:sp>
      <p:sp>
        <p:nvSpPr>
          <p:cNvPr id="14" name="Shape 10"/>
          <p:cNvSpPr/>
          <p:nvPr/>
        </p:nvSpPr>
        <p:spPr>
          <a:xfrm>
            <a:off x="7140238" y="4161115"/>
            <a:ext cx="349925" cy="349925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19407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 sz="2500"/>
          </a:p>
        </p:txBody>
      </p:sp>
      <p:sp>
        <p:nvSpPr>
          <p:cNvPr id="15" name="Text 11"/>
          <p:cNvSpPr/>
          <p:nvPr/>
        </p:nvSpPr>
        <p:spPr>
          <a:xfrm>
            <a:off x="7246560" y="4190167"/>
            <a:ext cx="13716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50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500" dirty="0"/>
          </a:p>
        </p:txBody>
      </p:sp>
      <p:sp>
        <p:nvSpPr>
          <p:cNvPr id="16" name="Text 12"/>
          <p:cNvSpPr/>
          <p:nvPr/>
        </p:nvSpPr>
        <p:spPr>
          <a:xfrm>
            <a:off x="4904423" y="4195167"/>
            <a:ext cx="1555313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1915"/>
              </a:lnSpc>
              <a:buNone/>
            </a:pPr>
            <a:r>
              <a:rPr lang="en-US" sz="250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Processing</a:t>
            </a:r>
            <a:endParaRPr lang="en-US" sz="2500" dirty="0"/>
          </a:p>
        </p:txBody>
      </p:sp>
      <p:sp>
        <p:nvSpPr>
          <p:cNvPr id="17" name="Text 13"/>
          <p:cNvSpPr/>
          <p:nvPr/>
        </p:nvSpPr>
        <p:spPr>
          <a:xfrm>
            <a:off x="4087178" y="4613077"/>
            <a:ext cx="237255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XML to tibble</a:t>
            </a:r>
            <a:endParaRPr lang="en-US" sz="2500" dirty="0"/>
          </a:p>
        </p:txBody>
      </p:sp>
      <p:sp>
        <p:nvSpPr>
          <p:cNvPr id="18" name="Text 14"/>
          <p:cNvSpPr/>
          <p:nvPr/>
        </p:nvSpPr>
        <p:spPr>
          <a:xfrm>
            <a:off x="4087178" y="5506790"/>
            <a:ext cx="2372558" cy="49744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Cleaning dataset:</a:t>
            </a:r>
            <a:endParaRPr lang="en-US" sz="2500" dirty="0"/>
          </a:p>
        </p:txBody>
      </p:sp>
      <p:sp>
        <p:nvSpPr>
          <p:cNvPr id="19" name="Text 15"/>
          <p:cNvSpPr/>
          <p:nvPr/>
        </p:nvSpPr>
        <p:spPr>
          <a:xfrm>
            <a:off x="4087178" y="6589855"/>
            <a:ext cx="237255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Statewise analysis </a:t>
            </a:r>
            <a:endParaRPr lang="en-US" sz="250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206" y="127992"/>
            <a:ext cx="6953488" cy="3016091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820143" y="5443954"/>
            <a:ext cx="6530031" cy="22750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110770" y="5175945"/>
            <a:ext cx="3976408" cy="2543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487579"/>
            <a:ext cx="54330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Interesting Questions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2348389" y="4515207"/>
            <a:ext cx="993350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we explore the relationship between respiratory illness and various risk factors, our analysis aims to answer questions such as: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703790" y="5475923"/>
            <a:ext cx="957810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does air pollution (NO2, SO2, PM2.5, PM10) correlate with ARI prevalence in children?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5920145"/>
            <a:ext cx="957810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Which states do the best and worst in mitigating ARIs ?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6364367"/>
            <a:ext cx="957810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Which states are the most polluted?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703790" y="6808589"/>
            <a:ext cx="9578102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do household variables like clean cooking fuel usage and tobacco use impact respiratory health?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38814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 sz="2500"/>
          </a:p>
        </p:txBody>
      </p:sp>
      <p:sp>
        <p:nvSpPr>
          <p:cNvPr id="4" name="Text 1"/>
          <p:cNvSpPr/>
          <p:nvPr/>
        </p:nvSpPr>
        <p:spPr>
          <a:xfrm>
            <a:off x="4670832" y="193782"/>
            <a:ext cx="3110746" cy="4860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Exploration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3304132" y="892681"/>
            <a:ext cx="3436620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15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Which pollutants are most hazardous?</a:t>
            </a:r>
            <a:endParaRPr lang="en-US" sz="2500" dirty="0"/>
          </a:p>
        </p:txBody>
      </p:sp>
      <p:pic>
        <p:nvPicPr>
          <p:cNvPr id="40" name="Picture 39" descr="A graph with a line and a line&#10;&#10;Description automatically generated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95541" y="1247639"/>
            <a:ext cx="5554769" cy="3405533"/>
          </a:xfrm>
          <a:prstGeom prst="rect">
            <a:avLst/>
          </a:prstGeom>
        </p:spPr>
      </p:pic>
      <p:pic>
        <p:nvPicPr>
          <p:cNvPr id="46" name="Picture 45" descr="A graph with a line and dots&#10;&#10;Description automatically generated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195541" y="4653172"/>
            <a:ext cx="5545211" cy="3399673"/>
          </a:xfrm>
          <a:prstGeom prst="rect">
            <a:avLst/>
          </a:prstGeom>
        </p:spPr>
      </p:pic>
      <p:pic>
        <p:nvPicPr>
          <p:cNvPr id="48" name="Picture 47" descr="A graph with a line and dots&#10;&#10;Description automatically generated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542883" y="1247638"/>
            <a:ext cx="5554769" cy="3405533"/>
          </a:xfrm>
          <a:prstGeom prst="rect">
            <a:avLst/>
          </a:prstGeom>
        </p:spPr>
      </p:pic>
      <p:pic>
        <p:nvPicPr>
          <p:cNvPr id="50" name="Picture 49" descr="A graph with a line and dots&#10;&#10;Description automatically generated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542883" y="4636145"/>
            <a:ext cx="5545211" cy="33996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023997"/>
          </a:xfrm>
          <a:prstGeom prst="rect">
            <a:avLst/>
          </a:prstGeom>
          <a:solidFill>
            <a:srgbClr val="00002E">
              <a:alpha val="75000"/>
            </a:srgbClr>
          </a:solidFill>
          <a:ln w="38814">
            <a:solidFill>
              <a:srgbClr val="262654"/>
            </a:solidFill>
            <a:prstDash val="solid"/>
          </a:ln>
        </p:spPr>
        <p:txBody>
          <a:bodyPr/>
          <a:lstStyle/>
          <a:p>
            <a:r>
              <a:rPr lang="en-US"/>
              <a:t>https://drive.google.com/file/d/1OsgywLJ_LSmgTjiAnKupZQzLFgqARlax/view?usp=drive_link</a:t>
            </a:r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412864" y="821882"/>
            <a:ext cx="4924313" cy="5108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15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Which states are best/worst at mitigating ARIs?</a:t>
            </a:r>
            <a:endParaRPr lang="en-US" sz="2500" dirty="0"/>
          </a:p>
        </p:txBody>
      </p:sp>
      <p:sp>
        <p:nvSpPr>
          <p:cNvPr id="6" name="Text 2"/>
          <p:cNvSpPr/>
          <p:nvPr/>
        </p:nvSpPr>
        <p:spPr>
          <a:xfrm>
            <a:off x="3838456" y="5764292"/>
            <a:ext cx="695348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0" name="Text 4"/>
          <p:cNvSpPr/>
          <p:nvPr/>
        </p:nvSpPr>
        <p:spPr>
          <a:xfrm>
            <a:off x="3838456" y="10347603"/>
            <a:ext cx="695348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21" name="Picture 20" descr="A graph of the number of states with purple rectangles&#10;&#10;Description automatically generated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313312" y="1517085"/>
            <a:ext cx="9433373" cy="5783438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156937" y="7682101"/>
            <a:ext cx="3436620" cy="243007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1915"/>
              </a:lnSpc>
              <a:buNone/>
            </a:pPr>
            <a:r>
              <a:rPr lang="en-US" sz="2500" dirty="0">
                <a:solidFill>
                  <a:schemeClr val="bg1"/>
                </a:solidFill>
              </a:rPr>
              <a:t>States like Assam , Bihar and Chandigarh do best</a:t>
            </a:r>
            <a:r>
              <a:rPr lang="en-US" sz="2500" dirty="0"/>
              <a:t>arh do best</a:t>
            </a:r>
            <a:endParaRPr lang="en-US" sz="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023997"/>
          </a:xfrm>
          <a:prstGeom prst="rect">
            <a:avLst/>
          </a:prstGeom>
          <a:solidFill>
            <a:srgbClr val="00002E">
              <a:alpha val="75000"/>
            </a:srgbClr>
          </a:solidFill>
          <a:ln w="38814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3838456" y="5764292"/>
            <a:ext cx="695348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2336427" y="1063452"/>
            <a:ext cx="6156070" cy="6773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15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Effect of Tobacco usage in men vs women &amp; Household factors</a:t>
            </a:r>
            <a:endParaRPr lang="en-US" sz="2500" dirty="0"/>
          </a:p>
        </p:txBody>
      </p:sp>
      <p:sp>
        <p:nvSpPr>
          <p:cNvPr id="10" name="Text 4"/>
          <p:cNvSpPr/>
          <p:nvPr/>
        </p:nvSpPr>
        <p:spPr>
          <a:xfrm>
            <a:off x="3838456" y="10347603"/>
            <a:ext cx="695348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9" name="Picture 8" descr="A graph with a green line and black dots&#10;&#10;Description automatically generated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88850" y="1999723"/>
            <a:ext cx="7126350" cy="4369042"/>
          </a:xfrm>
          <a:prstGeom prst="rect">
            <a:avLst/>
          </a:prstGeom>
        </p:spPr>
      </p:pic>
      <p:pic>
        <p:nvPicPr>
          <p:cNvPr id="13" name="Picture 12" descr="A graph with a green line and black dots&#10;&#10;Description automatically generated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315200" y="1999723"/>
            <a:ext cx="7126350" cy="43690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430" y="-2017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42029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3548182" y="464701"/>
            <a:ext cx="3370421" cy="5266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145"/>
              </a:lnSpc>
              <a:buNone/>
            </a:pPr>
            <a:r>
              <a:rPr lang="en-US" sz="437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Shiny App</a:t>
            </a:r>
            <a:endParaRPr lang="en-US" sz="4370" dirty="0"/>
          </a:p>
        </p:txBody>
      </p:sp>
      <p:sp>
        <p:nvSpPr>
          <p:cNvPr id="6" name="Text 2"/>
          <p:cNvSpPr/>
          <p:nvPr/>
        </p:nvSpPr>
        <p:spPr>
          <a:xfrm>
            <a:off x="3548182" y="5216604"/>
            <a:ext cx="7533918" cy="2695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25"/>
              </a:lnSpc>
              <a:buNone/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3817739" y="5675709"/>
            <a:ext cx="7264360" cy="5391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125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provide an interactive experience, we developed a Shiny App that allows users to explore the correlations found in our analysis.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3817739" y="6282214"/>
            <a:ext cx="7264360" cy="5391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125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Through the app, users can delve deeper into the relationships between air pollution, household factors, and respiratory illnesses.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817739" y="6888718"/>
            <a:ext cx="7264360" cy="5391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125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interface is flexible to allow for gaining insights through the variables that were not considered in analysis in this presentation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817739" y="7495222"/>
            <a:ext cx="7264360" cy="2695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>
              <a:lnSpc>
                <a:spcPts val="2125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Video demonstration: </a:t>
            </a:r>
            <a:r>
              <a:rPr lang="en-US" sz="16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2"/>
              </a:rPr>
              <a:t>https://drive.. /file/d/1OsgywLJ_LSmgTjiAnKupZQzLFgqARlax/</a:t>
            </a:r>
            <a:r>
              <a:rPr lang="en-US" sz="1600" u="sng" dirty="0" err="1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2"/>
              </a:rPr>
              <a:t>viewgooglecom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308067" y="1504044"/>
            <a:ext cx="7678271" cy="38473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3083</Words>
  <Application>WPS Presentation</Application>
  <PresentationFormat>Custom</PresentationFormat>
  <Paragraphs>138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Nunito</vt:lpstr>
      <vt:lpstr>Segoe Print</vt:lpstr>
      <vt:lpstr>Nunito</vt:lpstr>
      <vt:lpstr>Nunito</vt:lpstr>
      <vt:lpstr>PT Sans</vt:lpstr>
      <vt:lpstr>PT Sans</vt:lpstr>
      <vt:lpstr>PT Sans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AADI RACIST</cp:lastModifiedBy>
  <cp:revision>6</cp:revision>
  <dcterms:created xsi:type="dcterms:W3CDTF">2023-11-09T02:18:00Z</dcterms:created>
  <dcterms:modified xsi:type="dcterms:W3CDTF">2023-11-09T05:25:16Z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BDA37C3949124B88A5DC37C4A52E5054_13</vt:lpwstr>
  </property>
  <property fmtid="{D5CDD505-2E9C-101B-9397-08002B2CF9AE}" pid="3" name="KSOProductBuildVer">
    <vt:lpwstr>1033-12.2.0.13266</vt:lpwstr>
  </property>
</Properties>
</file>